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76" r:id="rId3"/>
    <p:sldId id="277" r:id="rId4"/>
    <p:sldId id="278" r:id="rId5"/>
    <p:sldId id="257" r:id="rId6"/>
    <p:sldId id="258" r:id="rId7"/>
    <p:sldId id="259" r:id="rId8"/>
    <p:sldId id="260" r:id="rId9"/>
    <p:sldId id="279" r:id="rId10"/>
    <p:sldId id="263" r:id="rId11"/>
    <p:sldId id="264" r:id="rId12"/>
    <p:sldId id="280" r:id="rId13"/>
    <p:sldId id="262" r:id="rId14"/>
    <p:sldId id="261" r:id="rId15"/>
    <p:sldId id="281" r:id="rId16"/>
    <p:sldId id="272" r:id="rId17"/>
    <p:sldId id="275" r:id="rId18"/>
    <p:sldId id="27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9" autoAdjust="0"/>
    <p:restoredTop sz="94660"/>
  </p:normalViewPr>
  <p:slideViewPr>
    <p:cSldViewPr>
      <p:cViewPr varScale="1">
        <p:scale>
          <a:sx n="64" d="100"/>
          <a:sy n="64" d="100"/>
        </p:scale>
        <p:origin x="1360"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F3EFEE3-6057-4DFF-8EB5-1F6B1CC90831}" type="datetimeFigureOut">
              <a:rPr lang="ru-RU" smtClean="0"/>
              <a:t>09.04.2017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F3EFEE3-6057-4DFF-8EB5-1F6B1CC90831}" type="datetimeFigureOut">
              <a:rPr lang="ru-RU" smtClean="0"/>
              <a:t>09.04.2017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F3EFEE3-6057-4DFF-8EB5-1F6B1CC90831}" type="datetimeFigureOut">
              <a:rPr lang="ru-RU" smtClean="0"/>
              <a:t>09.04.2017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B0F335-E5E3-4EDF-AAC1-C7F557659D8B}"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F3EFEE3-6057-4DFF-8EB5-1F6B1CC90831}" type="datetimeFigureOut">
              <a:rPr lang="ru-RU" smtClean="0"/>
              <a:t>09.04.2017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B0F335-E5E3-4EDF-AAC1-C7F557659D8B}" type="slidenum">
              <a:rPr lang="ru-RU" smtClean="0"/>
              <a:t>‹#›</a:t>
            </a:fld>
            <a:endParaRPr lang="ru-RU"/>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F3EFEE3-6057-4DFF-8EB5-1F6B1CC90831}" type="datetimeFigureOut">
              <a:rPr lang="ru-RU" smtClean="0"/>
              <a:t>09.04.2017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6F3EFEE3-6057-4DFF-8EB5-1F6B1CC90831}" type="datetimeFigureOut">
              <a:rPr lang="ru-RU" smtClean="0"/>
              <a:t>09.04.2017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B0F335-E5E3-4EDF-AAC1-C7F557659D8B}"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F3EFEE3-6057-4DFF-8EB5-1F6B1CC90831}" type="datetimeFigureOut">
              <a:rPr lang="ru-RU" smtClean="0"/>
              <a:t>09.04.2017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6F3EFEE3-6057-4DFF-8EB5-1F6B1CC90831}" type="datetimeFigureOut">
              <a:rPr lang="ru-RU" smtClean="0"/>
              <a:t>09.04.2017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6F3EFEE3-6057-4DFF-8EB5-1F6B1CC90831}" type="datetimeFigureOut">
              <a:rPr lang="ru-RU" smtClean="0"/>
              <a:t>09.04.2017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FB0F335-E5E3-4EDF-AAC1-C7F557659D8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6F3EFEE3-6057-4DFF-8EB5-1F6B1CC90831}" type="datetimeFigureOut">
              <a:rPr lang="ru-RU" smtClean="0"/>
              <a:t>09.04.2017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B0F335-E5E3-4EDF-AAC1-C7F557659D8B}"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F3EFEE3-6057-4DFF-8EB5-1F6B1CC90831}" type="datetimeFigureOut">
              <a:rPr lang="ru-RU" smtClean="0"/>
              <a:t>09.04.2017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FB0F335-E5E3-4EDF-AAC1-C7F557659D8B}"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6F3EFEE3-6057-4DFF-8EB5-1F6B1CC90831}" type="datetimeFigureOut">
              <a:rPr lang="ru-RU" smtClean="0"/>
              <a:t>09.04.2017</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FB0F335-E5E3-4EDF-AAC1-C7F557659D8B}"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a:t>The museum of the future</a:t>
            </a:r>
            <a:endParaRPr lang="ru-RU" dirty="0"/>
          </a:p>
        </p:txBody>
      </p:sp>
      <p:sp>
        <p:nvSpPr>
          <p:cNvPr id="3" name="Подзаголовок 2"/>
          <p:cNvSpPr>
            <a:spLocks noGrp="1"/>
          </p:cNvSpPr>
          <p:nvPr>
            <p:ph type="subTitle" idx="1"/>
          </p:nvPr>
        </p:nvSpPr>
        <p:spPr>
          <a:xfrm>
            <a:off x="1691680" y="4077072"/>
            <a:ext cx="6172200" cy="685800"/>
          </a:xfrm>
        </p:spPr>
        <p:txBody>
          <a:bodyPr/>
          <a:lstStyle/>
          <a:p>
            <a:endParaRPr lang="ru-RU" dirty="0"/>
          </a:p>
        </p:txBody>
      </p:sp>
    </p:spTree>
    <p:extLst>
      <p:ext uri="{BB962C8B-B14F-4D97-AF65-F5344CB8AC3E}">
        <p14:creationId xmlns:p14="http://schemas.microsoft.com/office/powerpoint/2010/main" val="24290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743396"/>
          </a:xfrm>
        </p:spPr>
        <p:txBody>
          <a:bodyPr>
            <a:normAutofit fontScale="90000"/>
          </a:bodyPr>
          <a:lstStyle/>
          <a:p>
            <a:r>
              <a:rPr lang="fr-BE" dirty="0">
                <a:solidFill>
                  <a:schemeClr val="bg1"/>
                </a:solidFill>
              </a:rPr>
              <a:t>Augmented reality</a:t>
            </a:r>
            <a:endParaRPr lang="ru-RU" dirty="0">
              <a:solidFill>
                <a:schemeClr val="bg1"/>
              </a:solidFill>
            </a:endParaRPr>
          </a:p>
        </p:txBody>
      </p:sp>
      <p:sp>
        <p:nvSpPr>
          <p:cNvPr id="3" name="Подзаголовок 2"/>
          <p:cNvSpPr>
            <a:spLocks noGrp="1"/>
          </p:cNvSpPr>
          <p:nvPr>
            <p:ph type="subTitle" idx="1"/>
          </p:nvPr>
        </p:nvSpPr>
        <p:spPr>
          <a:xfrm>
            <a:off x="1763688" y="6157355"/>
            <a:ext cx="6172200" cy="685800"/>
          </a:xfrm>
        </p:spPr>
        <p:txBody>
          <a:bodyPr>
            <a:normAutofit fontScale="92500" lnSpcReduction="10000"/>
          </a:bodyPr>
          <a:lstStyle/>
          <a:p>
            <a:r>
              <a:rPr lang="en-US" dirty="0">
                <a:solidFill>
                  <a:schemeClr val="tx1"/>
                </a:solidFill>
              </a:rPr>
              <a:t>British Museum of Natural History – Smithsonian</a:t>
            </a:r>
          </a:p>
          <a:p>
            <a:r>
              <a:rPr lang="fr-BE" dirty="0">
                <a:solidFill>
                  <a:schemeClr val="tx1"/>
                </a:solidFill>
              </a:rPr>
              <a:t>http://naturalhistory.si.edu/exhibits/bone-hall/</a:t>
            </a:r>
            <a:endParaRPr lang="ru-RU" dirty="0">
              <a:solidFill>
                <a:schemeClr val="tx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233" y="1052736"/>
            <a:ext cx="5937250"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69233" y="4149080"/>
            <a:ext cx="5937250" cy="369332"/>
          </a:xfrm>
          <a:prstGeom prst="rect">
            <a:avLst/>
          </a:prstGeom>
          <a:noFill/>
        </p:spPr>
        <p:txBody>
          <a:bodyPr wrap="square" rtlCol="0">
            <a:spAutoFit/>
          </a:bodyPr>
          <a:lstStyle/>
          <a:p>
            <a:r>
              <a:rPr lang="en-US" dirty="0">
                <a:solidFill>
                  <a:schemeClr val="bg1"/>
                </a:solidFill>
              </a:rPr>
              <a:t>When you see century old skeletons come back to life</a:t>
            </a:r>
            <a:endParaRPr lang="ru-RU" dirty="0">
              <a:solidFill>
                <a:schemeClr val="bg1"/>
              </a:solidFill>
            </a:endParaRPr>
          </a:p>
        </p:txBody>
      </p:sp>
    </p:spTree>
    <p:extLst>
      <p:ext uri="{BB962C8B-B14F-4D97-AF65-F5344CB8AC3E}">
        <p14:creationId xmlns:p14="http://schemas.microsoft.com/office/powerpoint/2010/main" val="2963436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648072"/>
          </a:xfrm>
        </p:spPr>
        <p:txBody>
          <a:bodyPr>
            <a:normAutofit fontScale="90000"/>
          </a:bodyPr>
          <a:lstStyle/>
          <a:p>
            <a:r>
              <a:rPr lang="fr-BE" dirty="0"/>
              <a:t>Collection Wall</a:t>
            </a:r>
            <a:endParaRPr lang="ru-RU" dirty="0"/>
          </a:p>
        </p:txBody>
      </p:sp>
      <p:sp>
        <p:nvSpPr>
          <p:cNvPr id="3" name="Подзаголовок 2"/>
          <p:cNvSpPr>
            <a:spLocks noGrp="1"/>
          </p:cNvSpPr>
          <p:nvPr>
            <p:ph type="subTitle" idx="1"/>
          </p:nvPr>
        </p:nvSpPr>
        <p:spPr>
          <a:xfrm>
            <a:off x="1547664" y="6140102"/>
            <a:ext cx="6172200" cy="685800"/>
          </a:xfrm>
        </p:spPr>
        <p:txBody>
          <a:bodyPr>
            <a:normAutofit fontScale="92500" lnSpcReduction="10000"/>
          </a:bodyPr>
          <a:lstStyle/>
          <a:p>
            <a:r>
              <a:rPr lang="fr-BE" dirty="0">
                <a:solidFill>
                  <a:schemeClr val="tx1"/>
                </a:solidFill>
              </a:rPr>
              <a:t>Cleveland Museum of Arts</a:t>
            </a:r>
          </a:p>
          <a:p>
            <a:r>
              <a:rPr lang="fr-BE" dirty="0">
                <a:solidFill>
                  <a:schemeClr val="tx1"/>
                </a:solidFill>
              </a:rPr>
              <a:t>http://www.clevelandart.org/gallery-one/collection-wall</a:t>
            </a:r>
            <a:endParaRPr lang="ru-RU" dirty="0">
              <a:solidFill>
                <a:schemeClr val="tx1"/>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50987"/>
            <a:ext cx="520838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60647"/>
            <a:ext cx="5208380" cy="173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96136" y="950987"/>
            <a:ext cx="2664296" cy="3046988"/>
          </a:xfrm>
          <a:prstGeom prst="rect">
            <a:avLst/>
          </a:prstGeom>
          <a:noFill/>
        </p:spPr>
        <p:txBody>
          <a:bodyPr wrap="square" rtlCol="0">
            <a:spAutoFit/>
          </a:bodyPr>
          <a:lstStyle/>
          <a:p>
            <a:r>
              <a:rPr lang="en-US" sz="1200" dirty="0">
                <a:solidFill>
                  <a:schemeClr val="bg1"/>
                </a:solidFill>
              </a:rPr>
              <a:t>.  With this interactive wall you can plan your individual tour through the museum. The app used for saving and creating your tour is called </a:t>
            </a:r>
            <a:r>
              <a:rPr lang="en-US" sz="1200" dirty="0" err="1">
                <a:solidFill>
                  <a:schemeClr val="bg1"/>
                </a:solidFill>
              </a:rPr>
              <a:t>ArtLens</a:t>
            </a:r>
            <a:r>
              <a:rPr lang="en-US" sz="1200" dirty="0">
                <a:solidFill>
                  <a:schemeClr val="bg1"/>
                </a:solidFill>
              </a:rPr>
              <a:t> and includes a high-definition image and object information about every work of art on display in the museum and is updated in real time, ensuring that users have access to the most accurate information available. It enhances the visitor’s museum experience by providing the option to design individual tours, offering tools to better understand artwork through augmented reality, and guiding users with interactive real-time maps. </a:t>
            </a:r>
            <a:endParaRPr lang="ru-RU" sz="1200" dirty="0">
              <a:solidFill>
                <a:schemeClr val="bg1"/>
              </a:solidFill>
            </a:endParaRPr>
          </a:p>
        </p:txBody>
      </p:sp>
    </p:spTree>
    <p:extLst>
      <p:ext uri="{BB962C8B-B14F-4D97-AF65-F5344CB8AC3E}">
        <p14:creationId xmlns:p14="http://schemas.microsoft.com/office/powerpoint/2010/main" val="2963436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6"/>
            <a:ext cx="7772400" cy="4032448"/>
          </a:xfrm>
        </p:spPr>
        <p:txBody>
          <a:bodyPr>
            <a:normAutofit/>
          </a:bodyPr>
          <a:lstStyle/>
          <a:p>
            <a:r>
              <a:rPr lang="en-US" dirty="0">
                <a:solidFill>
                  <a:schemeClr val="bg1"/>
                </a:solidFill>
              </a:rPr>
              <a:t>But there are also other ways of creating new experiences in museums</a:t>
            </a:r>
            <a:br>
              <a:rPr lang="ru-RU" dirty="0">
                <a:solidFill>
                  <a:schemeClr val="bg1"/>
                </a:solidFill>
              </a:rPr>
            </a:br>
            <a:endParaRPr lang="ru-RU" dirty="0"/>
          </a:p>
        </p:txBody>
      </p:sp>
      <p:sp>
        <p:nvSpPr>
          <p:cNvPr id="3" name="Подзаголовок 2"/>
          <p:cNvSpPr>
            <a:spLocks noGrp="1"/>
          </p:cNvSpPr>
          <p:nvPr>
            <p:ph type="subTitle" idx="1"/>
          </p:nvPr>
        </p:nvSpPr>
        <p:spPr>
          <a:xfrm>
            <a:off x="1547664" y="6140102"/>
            <a:ext cx="6172200" cy="685800"/>
          </a:xfrm>
        </p:spPr>
        <p:txBody>
          <a:bodyPr>
            <a:normAutofit/>
          </a:bodyPr>
          <a:lstStyle/>
          <a:p>
            <a:endParaRPr lang="ru-RU" dirty="0">
              <a:solidFill>
                <a:schemeClr val="tx1"/>
              </a:solidFill>
            </a:endParaRPr>
          </a:p>
        </p:txBody>
      </p:sp>
    </p:spTree>
    <p:extLst>
      <p:ext uri="{BB962C8B-B14F-4D97-AF65-F5344CB8AC3E}">
        <p14:creationId xmlns:p14="http://schemas.microsoft.com/office/powerpoint/2010/main" val="1822279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656"/>
            <a:ext cx="7772400" cy="671388"/>
          </a:xfrm>
        </p:spPr>
        <p:txBody>
          <a:bodyPr>
            <a:normAutofit fontScale="90000"/>
          </a:bodyPr>
          <a:lstStyle/>
          <a:p>
            <a:r>
              <a:rPr lang="fr-BE" dirty="0"/>
              <a:t>Icon Dance</a:t>
            </a:r>
            <a:endParaRPr lang="ru-RU" dirty="0"/>
          </a:p>
        </p:txBody>
      </p:sp>
      <p:sp>
        <p:nvSpPr>
          <p:cNvPr id="3" name="Подзаголовок 2"/>
          <p:cNvSpPr>
            <a:spLocks noGrp="1"/>
          </p:cNvSpPr>
          <p:nvPr>
            <p:ph type="subTitle" idx="1"/>
          </p:nvPr>
        </p:nvSpPr>
        <p:spPr>
          <a:xfrm>
            <a:off x="1619672" y="6148728"/>
            <a:ext cx="6172200" cy="685800"/>
          </a:xfrm>
        </p:spPr>
        <p:txBody>
          <a:bodyPr>
            <a:normAutofit lnSpcReduction="10000"/>
          </a:bodyPr>
          <a:lstStyle/>
          <a:p>
            <a:r>
              <a:rPr lang="fr-BE" dirty="0">
                <a:solidFill>
                  <a:schemeClr val="tx1"/>
                </a:solidFill>
              </a:rPr>
              <a:t>http://www.britishmuseum.org/whats_on/museum_of_the_future.aspx?fromShortUrl</a:t>
            </a:r>
            <a:endParaRPr lang="ru-RU" dirty="0">
              <a:solidFill>
                <a:schemeClr val="tx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980728"/>
            <a:ext cx="311806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83968" y="980728"/>
            <a:ext cx="3816424" cy="3693319"/>
          </a:xfrm>
          <a:prstGeom prst="rect">
            <a:avLst/>
          </a:prstGeom>
          <a:noFill/>
        </p:spPr>
        <p:txBody>
          <a:bodyPr wrap="square" rtlCol="0">
            <a:spAutoFit/>
          </a:bodyPr>
          <a:lstStyle/>
          <a:p>
            <a:r>
              <a:rPr lang="en-US" dirty="0">
                <a:solidFill>
                  <a:schemeClr val="bg1"/>
                </a:solidFill>
              </a:rPr>
              <a:t>In the first week of November 2014 Icon Dance gave a series of short 12-minute performances of a site-specific dance installation in the Great Court (British Museum).</a:t>
            </a:r>
          </a:p>
          <a:p>
            <a:r>
              <a:rPr lang="en-US" dirty="0">
                <a:solidFill>
                  <a:schemeClr val="bg1"/>
                </a:solidFill>
              </a:rPr>
              <a:t>The piece was part of the Museum of the Future project and was specially commissioned to interpret how visitors move through spaces in the Museum, and how these spaces might be used going forward. These pictures show some of the dancers in action.</a:t>
            </a:r>
          </a:p>
        </p:txBody>
      </p:sp>
    </p:spTree>
    <p:extLst>
      <p:ext uri="{BB962C8B-B14F-4D97-AF65-F5344CB8AC3E}">
        <p14:creationId xmlns:p14="http://schemas.microsoft.com/office/powerpoint/2010/main" val="296343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1808" y="1844824"/>
            <a:ext cx="7772400" cy="676672"/>
          </a:xfrm>
        </p:spPr>
        <p:txBody>
          <a:bodyPr>
            <a:normAutofit fontScale="90000"/>
          </a:bodyPr>
          <a:lstStyle/>
          <a:p>
            <a:r>
              <a:rPr lang="en-US" dirty="0"/>
              <a:t>The museum of the future is a place of interaction</a:t>
            </a:r>
            <a:br>
              <a:rPr lang="en-US" dirty="0"/>
            </a:br>
            <a:endParaRPr lang="ru-RU" dirty="0"/>
          </a:p>
        </p:txBody>
      </p:sp>
      <p:sp>
        <p:nvSpPr>
          <p:cNvPr id="3" name="Подзаголовок 2"/>
          <p:cNvSpPr>
            <a:spLocks noGrp="1"/>
          </p:cNvSpPr>
          <p:nvPr>
            <p:ph type="subTitle" idx="1"/>
          </p:nvPr>
        </p:nvSpPr>
        <p:spPr>
          <a:xfrm>
            <a:off x="1763688" y="6140102"/>
            <a:ext cx="6172200" cy="685800"/>
          </a:xfrm>
        </p:spPr>
        <p:txBody>
          <a:bodyPr>
            <a:normAutofit/>
          </a:bodyPr>
          <a:lstStyle/>
          <a:p>
            <a:r>
              <a:rPr lang="fr-BE" dirty="0"/>
              <a:t>http://</a:t>
            </a:r>
            <a:endParaRPr lang="ru-RU" dirty="0">
              <a:solidFill>
                <a:schemeClr val="tx1"/>
              </a:solidFill>
            </a:endParaRPr>
          </a:p>
        </p:txBody>
      </p:sp>
      <p:sp>
        <p:nvSpPr>
          <p:cNvPr id="5" name="TextBox 4"/>
          <p:cNvSpPr txBox="1"/>
          <p:nvPr/>
        </p:nvSpPr>
        <p:spPr>
          <a:xfrm>
            <a:off x="1284056" y="2708920"/>
            <a:ext cx="6768752" cy="1477328"/>
          </a:xfrm>
          <a:prstGeom prst="rect">
            <a:avLst/>
          </a:prstGeom>
          <a:noFill/>
        </p:spPr>
        <p:txBody>
          <a:bodyPr wrap="square" rtlCol="0">
            <a:spAutoFit/>
          </a:bodyPr>
          <a:lstStyle/>
          <a:p>
            <a:r>
              <a:rPr lang="en-US" dirty="0">
                <a:solidFill>
                  <a:schemeClr val="bg1"/>
                </a:solidFill>
              </a:rPr>
              <a:t>It inspires not only to see the space differently in which the visitors are walking, but also to get in closer contact with the displayed object and pieces of art.</a:t>
            </a:r>
            <a:r>
              <a:rPr lang="ru-RU" dirty="0">
                <a:solidFill>
                  <a:schemeClr val="bg1"/>
                </a:solidFill>
              </a:rPr>
              <a:t> </a:t>
            </a:r>
            <a:r>
              <a:rPr lang="en-US" dirty="0">
                <a:solidFill>
                  <a:schemeClr val="bg1"/>
                </a:solidFill>
              </a:rPr>
              <a:t>Some museums are already realizing a closer participation for visitors in museums and an interaction between visitor, culture and objects in museums.</a:t>
            </a:r>
            <a:endParaRPr lang="ru-RU" dirty="0">
              <a:solidFill>
                <a:schemeClr val="bg1"/>
              </a:solidFill>
            </a:endParaRPr>
          </a:p>
        </p:txBody>
      </p:sp>
    </p:spTree>
    <p:extLst>
      <p:ext uri="{BB962C8B-B14F-4D97-AF65-F5344CB8AC3E}">
        <p14:creationId xmlns:p14="http://schemas.microsoft.com/office/powerpoint/2010/main" val="296343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332656"/>
            <a:ext cx="7772400" cy="676672"/>
          </a:xfrm>
        </p:spPr>
        <p:txBody>
          <a:bodyPr>
            <a:normAutofit fontScale="90000"/>
          </a:bodyPr>
          <a:lstStyle/>
          <a:p>
            <a:r>
              <a:rPr lang="en-US" dirty="0"/>
              <a:t>Object handling sessions</a:t>
            </a:r>
            <a:endParaRPr lang="ru-RU" dirty="0"/>
          </a:p>
        </p:txBody>
      </p:sp>
      <p:sp>
        <p:nvSpPr>
          <p:cNvPr id="3" name="Подзаголовок 2"/>
          <p:cNvSpPr>
            <a:spLocks noGrp="1"/>
          </p:cNvSpPr>
          <p:nvPr>
            <p:ph type="subTitle" idx="1"/>
          </p:nvPr>
        </p:nvSpPr>
        <p:spPr>
          <a:xfrm>
            <a:off x="1763688" y="6140102"/>
            <a:ext cx="6172200" cy="685800"/>
          </a:xfrm>
        </p:spPr>
        <p:txBody>
          <a:bodyPr>
            <a:normAutofit lnSpcReduction="10000"/>
          </a:bodyPr>
          <a:lstStyle/>
          <a:p>
            <a:r>
              <a:rPr lang="fr-BE" dirty="0"/>
              <a:t>http://</a:t>
            </a:r>
            <a:r>
              <a:rPr lang="fr-BE" dirty="0">
                <a:solidFill>
                  <a:schemeClr val="tx1"/>
                </a:solidFill>
              </a:rPr>
              <a:t>www.britishmuseum.org/visiting/planning_your_visit.aspx</a:t>
            </a:r>
            <a:endParaRPr lang="ru-RU"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96752"/>
            <a:ext cx="4308481" cy="249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83768" y="3861048"/>
            <a:ext cx="4308481" cy="1477328"/>
          </a:xfrm>
          <a:prstGeom prst="rect">
            <a:avLst/>
          </a:prstGeom>
          <a:noFill/>
        </p:spPr>
        <p:txBody>
          <a:bodyPr wrap="square" rtlCol="0">
            <a:spAutoFit/>
          </a:bodyPr>
          <a:lstStyle/>
          <a:p>
            <a:r>
              <a:rPr lang="en-US" dirty="0">
                <a:solidFill>
                  <a:schemeClr val="bg1"/>
                </a:solidFill>
              </a:rPr>
              <a:t>The British Museum provides the unique opportunity to handle objects from the Museum’s collection. Volunteers help and answer questions about the involved objects.</a:t>
            </a:r>
          </a:p>
        </p:txBody>
      </p:sp>
    </p:spTree>
    <p:extLst>
      <p:ext uri="{BB962C8B-B14F-4D97-AF65-F5344CB8AC3E}">
        <p14:creationId xmlns:p14="http://schemas.microsoft.com/office/powerpoint/2010/main" val="118592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332656"/>
            <a:ext cx="7772400" cy="743396"/>
          </a:xfrm>
        </p:spPr>
        <p:txBody>
          <a:bodyPr>
            <a:normAutofit fontScale="90000"/>
          </a:bodyPr>
          <a:lstStyle/>
          <a:p>
            <a:r>
              <a:rPr lang="fr-BE" dirty="0"/>
              <a:t>New concept of museum  </a:t>
            </a:r>
            <a:endParaRPr lang="ru-RU" dirty="0"/>
          </a:p>
        </p:txBody>
      </p:sp>
      <p:sp>
        <p:nvSpPr>
          <p:cNvPr id="3" name="Подзаголовок 2"/>
          <p:cNvSpPr>
            <a:spLocks noGrp="1"/>
          </p:cNvSpPr>
          <p:nvPr>
            <p:ph type="subTitle" idx="1"/>
          </p:nvPr>
        </p:nvSpPr>
        <p:spPr>
          <a:xfrm>
            <a:off x="1763688" y="6172200"/>
            <a:ext cx="6172200" cy="685800"/>
          </a:xfrm>
        </p:spPr>
        <p:txBody>
          <a:bodyPr>
            <a:normAutofit lnSpcReduction="10000"/>
          </a:bodyPr>
          <a:lstStyle/>
          <a:p>
            <a:r>
              <a:rPr lang="fr-BE" dirty="0">
                <a:solidFill>
                  <a:schemeClr val="tx1"/>
                </a:solidFill>
              </a:rPr>
              <a:t>http://www.landesmuseum.de/website/Deutsch/Museum/Das_neue_Museumskonzept.htm</a:t>
            </a:r>
            <a:endParaRPr lang="ru-RU" dirty="0">
              <a:solidFill>
                <a:schemeClr val="tx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27854"/>
            <a:ext cx="5624019" cy="316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5536" y="1019858"/>
            <a:ext cx="5407995" cy="1107996"/>
          </a:xfrm>
          <a:prstGeom prst="rect">
            <a:avLst/>
          </a:prstGeom>
        </p:spPr>
        <p:txBody>
          <a:bodyPr wrap="square">
            <a:spAutoFit/>
          </a:bodyPr>
          <a:lstStyle/>
          <a:p>
            <a:r>
              <a:rPr lang="en-US" sz="1100" dirty="0">
                <a:solidFill>
                  <a:schemeClr val="bg1"/>
                </a:solidFill>
              </a:rPr>
              <a:t>„Owners of the collections in the museum are the citizens of the country. That is why we want  to give them access to their cultural heritage. Every object is in reach. We replace the ticket with a </a:t>
            </a:r>
            <a:r>
              <a:rPr lang="en-US" sz="1100" dirty="0" err="1">
                <a:solidFill>
                  <a:schemeClr val="bg1"/>
                </a:solidFill>
              </a:rPr>
              <a:t>usercard</a:t>
            </a:r>
            <a:r>
              <a:rPr lang="en-US" sz="1100" dirty="0">
                <a:solidFill>
                  <a:schemeClr val="bg1"/>
                </a:solidFill>
              </a:rPr>
              <a:t>.“</a:t>
            </a:r>
          </a:p>
          <a:p>
            <a:endParaRPr lang="en-US" sz="1100" dirty="0">
              <a:solidFill>
                <a:schemeClr val="bg1"/>
              </a:solidFill>
            </a:endParaRPr>
          </a:p>
          <a:p>
            <a:r>
              <a:rPr lang="en-US" sz="1100" dirty="0">
                <a:solidFill>
                  <a:schemeClr val="bg1"/>
                </a:solidFill>
              </a:rPr>
              <a:t>Prof. Dr. </a:t>
            </a:r>
            <a:r>
              <a:rPr lang="en-US" sz="1100" dirty="0" err="1">
                <a:solidFill>
                  <a:schemeClr val="bg1"/>
                </a:solidFill>
              </a:rPr>
              <a:t>Eckart</a:t>
            </a:r>
            <a:r>
              <a:rPr lang="en-US" sz="1100" dirty="0">
                <a:solidFill>
                  <a:schemeClr val="bg1"/>
                </a:solidFill>
              </a:rPr>
              <a:t> </a:t>
            </a:r>
            <a:r>
              <a:rPr lang="en-US" sz="1100" dirty="0" err="1">
                <a:solidFill>
                  <a:schemeClr val="bg1"/>
                </a:solidFill>
              </a:rPr>
              <a:t>Köhne</a:t>
            </a:r>
            <a:r>
              <a:rPr lang="en-US" sz="1100" dirty="0">
                <a:solidFill>
                  <a:schemeClr val="bg1"/>
                </a:solidFill>
              </a:rPr>
              <a:t>,</a:t>
            </a:r>
          </a:p>
          <a:p>
            <a:r>
              <a:rPr lang="en-US" sz="1100" dirty="0">
                <a:solidFill>
                  <a:schemeClr val="bg1"/>
                </a:solidFill>
              </a:rPr>
              <a:t> Director of the </a:t>
            </a:r>
            <a:r>
              <a:rPr lang="en-US" sz="1100" dirty="0" err="1">
                <a:solidFill>
                  <a:schemeClr val="bg1"/>
                </a:solidFill>
              </a:rPr>
              <a:t>Badisches</a:t>
            </a:r>
            <a:r>
              <a:rPr lang="en-US" sz="1100" dirty="0">
                <a:solidFill>
                  <a:schemeClr val="bg1"/>
                </a:solidFill>
              </a:rPr>
              <a:t> </a:t>
            </a:r>
            <a:r>
              <a:rPr lang="en-US" sz="1100" dirty="0" err="1">
                <a:solidFill>
                  <a:schemeClr val="bg1"/>
                </a:solidFill>
              </a:rPr>
              <a:t>Landesmuseum</a:t>
            </a:r>
            <a:r>
              <a:rPr lang="en-US" sz="1100" dirty="0">
                <a:solidFill>
                  <a:schemeClr val="bg1"/>
                </a:solidFill>
              </a:rPr>
              <a:t> Karlsruhe, Germany</a:t>
            </a:r>
          </a:p>
        </p:txBody>
      </p:sp>
      <p:sp>
        <p:nvSpPr>
          <p:cNvPr id="7" name="TextBox 6"/>
          <p:cNvSpPr txBox="1"/>
          <p:nvPr/>
        </p:nvSpPr>
        <p:spPr>
          <a:xfrm>
            <a:off x="6228184" y="1412776"/>
            <a:ext cx="2520280" cy="3139321"/>
          </a:xfrm>
          <a:prstGeom prst="rect">
            <a:avLst/>
          </a:prstGeom>
          <a:noFill/>
        </p:spPr>
        <p:txBody>
          <a:bodyPr wrap="square" rtlCol="0">
            <a:spAutoFit/>
          </a:bodyPr>
          <a:lstStyle/>
          <a:p>
            <a:r>
              <a:rPr lang="en-US" dirty="0">
                <a:solidFill>
                  <a:schemeClr val="bg1"/>
                </a:solidFill>
              </a:rPr>
              <a:t>The museum in Karlsruhe plans to provide a detailed online database of all objects in their possession. The aim is to make all items accessible, even those which are in storage in the depots of the museum.</a:t>
            </a:r>
            <a:endParaRPr lang="ru-RU" dirty="0">
              <a:solidFill>
                <a:schemeClr val="bg1"/>
              </a:solidFill>
            </a:endParaRPr>
          </a:p>
        </p:txBody>
      </p:sp>
    </p:spTree>
    <p:extLst>
      <p:ext uri="{BB962C8B-B14F-4D97-AF65-F5344CB8AC3E}">
        <p14:creationId xmlns:p14="http://schemas.microsoft.com/office/powerpoint/2010/main" val="339717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196751"/>
            <a:ext cx="7772400" cy="144017"/>
          </a:xfrm>
        </p:spPr>
        <p:txBody>
          <a:bodyPr>
            <a:noAutofit/>
          </a:bodyPr>
          <a:lstStyle/>
          <a:p>
            <a:r>
              <a:rPr lang="en-US" sz="3200" dirty="0"/>
              <a:t>Workshops</a:t>
            </a:r>
            <a:br>
              <a:rPr lang="en-US" sz="2000" dirty="0"/>
            </a:br>
            <a:r>
              <a:rPr lang="en-US" sz="2000" dirty="0"/>
              <a:t>being involved in the process of art means understanding it on a deeper level</a:t>
            </a:r>
            <a:endParaRPr lang="ru-RU" sz="2000" dirty="0"/>
          </a:p>
        </p:txBody>
      </p:sp>
      <p:sp>
        <p:nvSpPr>
          <p:cNvPr id="3" name="Подзаголовок 2"/>
          <p:cNvSpPr>
            <a:spLocks noGrp="1"/>
          </p:cNvSpPr>
          <p:nvPr>
            <p:ph type="subTitle" idx="1"/>
          </p:nvPr>
        </p:nvSpPr>
        <p:spPr>
          <a:xfrm>
            <a:off x="1485106" y="6172200"/>
            <a:ext cx="6172200" cy="685800"/>
          </a:xfrm>
        </p:spPr>
        <p:txBody>
          <a:bodyPr/>
          <a:lstStyle/>
          <a:p>
            <a:r>
              <a:rPr lang="en-US" dirty="0">
                <a:solidFill>
                  <a:schemeClr val="tx1"/>
                </a:solidFill>
              </a:rPr>
              <a:t>https://artmuseumteaching.com/2017/03/10/powerup/</a:t>
            </a:r>
            <a:endParaRPr lang="ru-RU" dirty="0">
              <a:solidFill>
                <a:schemeClr val="tx1"/>
              </a:solidFill>
            </a:endParaRPr>
          </a:p>
        </p:txBody>
      </p:sp>
      <p:sp>
        <p:nvSpPr>
          <p:cNvPr id="4" name="Прямоугольник 3"/>
          <p:cNvSpPr/>
          <p:nvPr/>
        </p:nvSpPr>
        <p:spPr>
          <a:xfrm>
            <a:off x="683568" y="1497084"/>
            <a:ext cx="4176464" cy="861774"/>
          </a:xfrm>
          <a:prstGeom prst="rect">
            <a:avLst/>
          </a:prstGeom>
        </p:spPr>
        <p:txBody>
          <a:bodyPr wrap="square">
            <a:spAutoFit/>
          </a:bodyPr>
          <a:lstStyle/>
          <a:p>
            <a:r>
              <a:rPr lang="en-US" sz="1000" dirty="0">
                <a:solidFill>
                  <a:schemeClr val="bg1"/>
                </a:solidFill>
              </a:rPr>
              <a:t>Kent, a nun known as Sister </a:t>
            </a:r>
            <a:r>
              <a:rPr lang="en-US" sz="1000" dirty="0" err="1">
                <a:solidFill>
                  <a:schemeClr val="bg1"/>
                </a:solidFill>
              </a:rPr>
              <a:t>Corita</a:t>
            </a:r>
            <a:r>
              <a:rPr lang="en-US" sz="1000" dirty="0">
                <a:solidFill>
                  <a:schemeClr val="bg1"/>
                </a:solidFill>
              </a:rPr>
              <a:t>, was a highly-influential artist, educator, theorist, and activist who gained international fame in the 1960s for her vibrant, revolutionary </a:t>
            </a:r>
            <a:r>
              <a:rPr lang="en-US" sz="1000" dirty="0" err="1">
                <a:solidFill>
                  <a:schemeClr val="bg1"/>
                </a:solidFill>
              </a:rPr>
              <a:t>screenprints</a:t>
            </a:r>
            <a:r>
              <a:rPr lang="en-US" sz="1000" dirty="0">
                <a:solidFill>
                  <a:schemeClr val="bg1"/>
                </a:solidFill>
              </a:rPr>
              <a:t>. She began </a:t>
            </a:r>
            <a:r>
              <a:rPr lang="en-US" sz="1000" dirty="0" err="1">
                <a:solidFill>
                  <a:schemeClr val="bg1"/>
                </a:solidFill>
              </a:rPr>
              <a:t>screenprinting</a:t>
            </a:r>
            <a:r>
              <a:rPr lang="en-US" sz="1000" dirty="0">
                <a:solidFill>
                  <a:schemeClr val="bg1"/>
                </a:solidFill>
              </a:rPr>
              <a:t> in the 1950s. Kent used the element of surprise to awaken her audience to issues of social justice, in particular world hunger.</a:t>
            </a:r>
            <a:endParaRPr lang="ru-RU" sz="1000" dirty="0">
              <a:solidFill>
                <a:schemeClr val="bg1"/>
              </a:solidFill>
            </a:endParaRPr>
          </a:p>
        </p:txBody>
      </p:sp>
      <p:pic>
        <p:nvPicPr>
          <p:cNvPr id="6" name="Рисунок 5" descr="family2"/>
          <p:cNvPicPr/>
          <p:nvPr/>
        </p:nvPicPr>
        <p:blipFill>
          <a:blip r:embed="rId2">
            <a:extLst>
              <a:ext uri="{28A0092B-C50C-407E-A947-70E740481C1C}">
                <a14:useLocalDpi xmlns:a14="http://schemas.microsoft.com/office/drawing/2010/main" val="0"/>
              </a:ext>
            </a:extLst>
          </a:blip>
          <a:srcRect/>
          <a:stretch>
            <a:fillRect/>
          </a:stretch>
        </p:blipFill>
        <p:spPr bwMode="auto">
          <a:xfrm>
            <a:off x="1702495" y="2694404"/>
            <a:ext cx="1219200" cy="2162175"/>
          </a:xfrm>
          <a:prstGeom prst="rect">
            <a:avLst/>
          </a:prstGeom>
          <a:noFill/>
          <a:ln>
            <a:noFill/>
          </a:ln>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826817"/>
            <a:ext cx="1450975"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695" y="3645024"/>
            <a:ext cx="173196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88224" y="1605333"/>
            <a:ext cx="2232248" cy="1815882"/>
          </a:xfrm>
          <a:prstGeom prst="rect">
            <a:avLst/>
          </a:prstGeom>
          <a:noFill/>
        </p:spPr>
        <p:txBody>
          <a:bodyPr wrap="square" rtlCol="0">
            <a:spAutoFit/>
          </a:bodyPr>
          <a:lstStyle/>
          <a:p>
            <a:r>
              <a:rPr lang="en-US" sz="1400" dirty="0">
                <a:solidFill>
                  <a:schemeClr val="bg1"/>
                </a:solidFill>
              </a:rPr>
              <a:t>The Portland Art Museum provided workshops for people of every age. they revived the spirit of Sister </a:t>
            </a:r>
            <a:r>
              <a:rPr lang="en-US" sz="1400" dirty="0" err="1">
                <a:solidFill>
                  <a:schemeClr val="bg1"/>
                </a:solidFill>
              </a:rPr>
              <a:t>Corita</a:t>
            </a:r>
            <a:r>
              <a:rPr lang="en-US" sz="1400" dirty="0">
                <a:solidFill>
                  <a:schemeClr val="bg1"/>
                </a:solidFill>
              </a:rPr>
              <a:t> and learned something about the techniques she used to create her artworks.</a:t>
            </a:r>
            <a:endParaRPr lang="ru-RU" sz="1400" dirty="0">
              <a:solidFill>
                <a:schemeClr val="bg1"/>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853" y="2492896"/>
            <a:ext cx="18478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1703" y="4045891"/>
            <a:ext cx="1731963"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17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772816"/>
            <a:ext cx="7772400" cy="1780108"/>
          </a:xfrm>
        </p:spPr>
        <p:txBody>
          <a:bodyPr>
            <a:noAutofit/>
          </a:bodyPr>
          <a:lstStyle/>
          <a:p>
            <a:r>
              <a:rPr lang="en-US" sz="1400" dirty="0"/>
              <a:t>More and more museums are trying to catch up with the changing terms of their work. Many of them use different kinds of technology to connect with young generations and the trend of digitalization in the world’s society. We see more and more screens in the museums, apps you can connect to special exhibitions and explore them beyond the regular eye vision through augmented reality. Those technologies can be of great use to the museum’s work and will  without a doubt be a major part of the museum of the future. The fact remains that the visitors can also be easily distracted by using big screens and see everything through a special medium that changes the reality and the experience. Most of these technologies, like an open data base, still concentrate on the fact that the work in a museum is changing. It’s not just an institution that people visit, but it has become a place to learn about one’s own heritage and participate in the process of exploring more aspects of culture, art and their interpretation and </a:t>
            </a:r>
            <a:r>
              <a:rPr lang="en-US" sz="1400"/>
              <a:t>meaning for current </a:t>
            </a:r>
            <a:r>
              <a:rPr lang="en-US" sz="1400" dirty="0"/>
              <a:t>society.</a:t>
            </a:r>
            <a:br>
              <a:rPr lang="en-US" sz="1400" dirty="0"/>
            </a:br>
            <a:endParaRPr lang="ru-RU" sz="1400" dirty="0"/>
          </a:p>
        </p:txBody>
      </p:sp>
      <p:sp>
        <p:nvSpPr>
          <p:cNvPr id="3" name="Подзаголовок 2"/>
          <p:cNvSpPr>
            <a:spLocks noGrp="1"/>
          </p:cNvSpPr>
          <p:nvPr>
            <p:ph type="subTitle" idx="1"/>
          </p:nvPr>
        </p:nvSpPr>
        <p:spPr>
          <a:xfrm>
            <a:off x="1547664" y="332656"/>
            <a:ext cx="6172200" cy="685800"/>
          </a:xfrm>
        </p:spPr>
        <p:txBody>
          <a:bodyPr/>
          <a:lstStyle/>
          <a:p>
            <a:r>
              <a:rPr lang="en-US" dirty="0"/>
              <a:t>Conclusion</a:t>
            </a:r>
            <a:endParaRPr lang="ru-RU" dirty="0"/>
          </a:p>
        </p:txBody>
      </p:sp>
      <p:sp>
        <p:nvSpPr>
          <p:cNvPr id="4" name="TextBox 3"/>
          <p:cNvSpPr txBox="1"/>
          <p:nvPr/>
        </p:nvSpPr>
        <p:spPr>
          <a:xfrm>
            <a:off x="755576" y="3645024"/>
            <a:ext cx="7920880" cy="923330"/>
          </a:xfrm>
          <a:prstGeom prst="rect">
            <a:avLst/>
          </a:prstGeom>
          <a:noFill/>
        </p:spPr>
        <p:txBody>
          <a:bodyPr wrap="square" rtlCol="0">
            <a:spAutoFit/>
          </a:bodyPr>
          <a:lstStyle/>
          <a:p>
            <a:r>
              <a:rPr lang="en-US" dirty="0"/>
              <a:t>Interaction, participation and education are the main issues of the museum of the future. It’s about involving the future generations of visitors in the cultural work of museums, starting now. </a:t>
            </a:r>
            <a:endParaRPr lang="ru-RU" dirty="0"/>
          </a:p>
        </p:txBody>
      </p:sp>
    </p:spTree>
    <p:extLst>
      <p:ext uri="{BB962C8B-B14F-4D97-AF65-F5344CB8AC3E}">
        <p14:creationId xmlns:p14="http://schemas.microsoft.com/office/powerpoint/2010/main" val="339717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836712"/>
            <a:ext cx="7772400" cy="2736304"/>
          </a:xfrm>
        </p:spPr>
        <p:txBody>
          <a:bodyPr>
            <a:normAutofit fontScale="90000"/>
          </a:bodyPr>
          <a:lstStyle/>
          <a:p>
            <a:r>
              <a:rPr lang="de-DE" dirty="0" err="1"/>
              <a:t>What</a:t>
            </a:r>
            <a:r>
              <a:rPr lang="de-DE" dirty="0"/>
              <a:t> will </a:t>
            </a:r>
            <a:r>
              <a:rPr lang="de-DE" dirty="0" err="1"/>
              <a:t>it</a:t>
            </a:r>
            <a:r>
              <a:rPr lang="de-DE" dirty="0"/>
              <a:t> </a:t>
            </a:r>
            <a:r>
              <a:rPr lang="de-DE" dirty="0" err="1"/>
              <a:t>look</a:t>
            </a:r>
            <a:r>
              <a:rPr lang="de-DE" dirty="0"/>
              <a:t> like?</a:t>
            </a:r>
            <a:br>
              <a:rPr lang="de-DE" dirty="0"/>
            </a:br>
            <a:r>
              <a:rPr lang="de-DE" dirty="0"/>
              <a:t>Who will </a:t>
            </a:r>
            <a:r>
              <a:rPr lang="de-DE" dirty="0" err="1"/>
              <a:t>visit</a:t>
            </a:r>
            <a:r>
              <a:rPr lang="de-DE" dirty="0"/>
              <a:t> </a:t>
            </a:r>
            <a:r>
              <a:rPr lang="de-DE" dirty="0" err="1"/>
              <a:t>it</a:t>
            </a:r>
            <a:r>
              <a:rPr lang="de-DE" dirty="0"/>
              <a:t>?</a:t>
            </a:r>
            <a:br>
              <a:rPr lang="de-DE" dirty="0"/>
            </a:br>
            <a:r>
              <a:rPr lang="de-DE" dirty="0" err="1"/>
              <a:t>What</a:t>
            </a:r>
            <a:r>
              <a:rPr lang="de-DE" dirty="0"/>
              <a:t> </a:t>
            </a:r>
            <a:r>
              <a:rPr lang="de-DE" dirty="0" err="1"/>
              <a:t>can</a:t>
            </a:r>
            <a:r>
              <a:rPr lang="de-DE" dirty="0"/>
              <a:t> </a:t>
            </a:r>
            <a:r>
              <a:rPr lang="de-DE" dirty="0" err="1"/>
              <a:t>you</a:t>
            </a:r>
            <a:r>
              <a:rPr lang="de-DE" dirty="0"/>
              <a:t> </a:t>
            </a:r>
            <a:r>
              <a:rPr lang="de-DE" dirty="0" err="1"/>
              <a:t>see</a:t>
            </a:r>
            <a:r>
              <a:rPr lang="de-DE" dirty="0"/>
              <a:t> </a:t>
            </a:r>
            <a:r>
              <a:rPr lang="de-DE" dirty="0" err="1"/>
              <a:t>there</a:t>
            </a:r>
            <a:r>
              <a:rPr lang="de-DE" dirty="0"/>
              <a:t>?</a:t>
            </a:r>
            <a:br>
              <a:rPr lang="de-DE" dirty="0"/>
            </a:br>
            <a:endParaRPr lang="ru-RU" dirty="0"/>
          </a:p>
        </p:txBody>
      </p:sp>
      <p:sp>
        <p:nvSpPr>
          <p:cNvPr id="3" name="Подзаголовок 2"/>
          <p:cNvSpPr>
            <a:spLocks noGrp="1"/>
          </p:cNvSpPr>
          <p:nvPr>
            <p:ph type="subTitle" idx="1"/>
          </p:nvPr>
        </p:nvSpPr>
        <p:spPr>
          <a:xfrm>
            <a:off x="1691680" y="4077072"/>
            <a:ext cx="6172200" cy="685800"/>
          </a:xfrm>
        </p:spPr>
        <p:txBody>
          <a:bodyPr/>
          <a:lstStyle/>
          <a:p>
            <a:endParaRPr lang="ru-RU" dirty="0"/>
          </a:p>
        </p:txBody>
      </p:sp>
    </p:spTree>
    <p:extLst>
      <p:ext uri="{BB962C8B-B14F-4D97-AF65-F5344CB8AC3E}">
        <p14:creationId xmlns:p14="http://schemas.microsoft.com/office/powerpoint/2010/main" val="171398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836712"/>
            <a:ext cx="7772400" cy="72008"/>
          </a:xfrm>
        </p:spPr>
        <p:txBody>
          <a:bodyPr>
            <a:normAutofit fontScale="90000"/>
          </a:bodyPr>
          <a:lstStyle/>
          <a:p>
            <a:br>
              <a:rPr lang="de-DE" dirty="0"/>
            </a:br>
            <a:endParaRPr lang="ru-RU" dirty="0"/>
          </a:p>
        </p:txBody>
      </p:sp>
      <p:sp>
        <p:nvSpPr>
          <p:cNvPr id="3" name="Подзаголовок 2"/>
          <p:cNvSpPr>
            <a:spLocks noGrp="1"/>
          </p:cNvSpPr>
          <p:nvPr>
            <p:ph type="subTitle" idx="1"/>
          </p:nvPr>
        </p:nvSpPr>
        <p:spPr>
          <a:xfrm>
            <a:off x="1691680" y="1988840"/>
            <a:ext cx="6172200" cy="2774032"/>
          </a:xfrm>
        </p:spPr>
        <p:txBody>
          <a:bodyPr/>
          <a:lstStyle/>
          <a:p>
            <a:r>
              <a:rPr lang="de-DE" dirty="0" err="1"/>
              <a:t>If</a:t>
            </a:r>
            <a:r>
              <a:rPr lang="de-DE" dirty="0"/>
              <a:t> </a:t>
            </a:r>
            <a:r>
              <a:rPr lang="de-DE" dirty="0" err="1"/>
              <a:t>you</a:t>
            </a:r>
            <a:r>
              <a:rPr lang="de-DE" dirty="0"/>
              <a:t> </a:t>
            </a:r>
            <a:r>
              <a:rPr lang="de-DE" dirty="0" err="1"/>
              <a:t>go</a:t>
            </a:r>
            <a:r>
              <a:rPr lang="de-DE" dirty="0"/>
              <a:t> </a:t>
            </a:r>
            <a:r>
              <a:rPr lang="de-DE" dirty="0" err="1"/>
              <a:t>to</a:t>
            </a:r>
            <a:r>
              <a:rPr lang="de-DE" dirty="0"/>
              <a:t> </a:t>
            </a:r>
            <a:r>
              <a:rPr lang="de-DE" dirty="0" err="1"/>
              <a:t>museums</a:t>
            </a:r>
            <a:r>
              <a:rPr lang="de-DE" dirty="0"/>
              <a:t> all </a:t>
            </a:r>
            <a:r>
              <a:rPr lang="de-DE" dirty="0" err="1"/>
              <a:t>over</a:t>
            </a:r>
            <a:r>
              <a:rPr lang="de-DE" dirty="0"/>
              <a:t> </a:t>
            </a:r>
            <a:r>
              <a:rPr lang="de-DE" dirty="0" err="1"/>
              <a:t>the</a:t>
            </a:r>
            <a:r>
              <a:rPr lang="de-DE" dirty="0"/>
              <a:t> </a:t>
            </a:r>
            <a:r>
              <a:rPr lang="de-DE" dirty="0" err="1"/>
              <a:t>world</a:t>
            </a:r>
            <a:r>
              <a:rPr lang="de-DE" dirty="0"/>
              <a:t>, </a:t>
            </a:r>
            <a:r>
              <a:rPr lang="de-DE" dirty="0" err="1"/>
              <a:t>you</a:t>
            </a:r>
            <a:r>
              <a:rPr lang="de-DE" dirty="0"/>
              <a:t> </a:t>
            </a:r>
            <a:r>
              <a:rPr lang="de-DE" dirty="0" err="1"/>
              <a:t>can</a:t>
            </a:r>
            <a:r>
              <a:rPr lang="de-DE" dirty="0"/>
              <a:t> </a:t>
            </a:r>
            <a:r>
              <a:rPr lang="de-DE" dirty="0" err="1"/>
              <a:t>already</a:t>
            </a:r>
            <a:r>
              <a:rPr lang="de-DE" dirty="0"/>
              <a:t> </a:t>
            </a:r>
            <a:r>
              <a:rPr lang="de-DE" dirty="0" err="1"/>
              <a:t>see</a:t>
            </a:r>
            <a:r>
              <a:rPr lang="de-DE" dirty="0"/>
              <a:t> different </a:t>
            </a:r>
            <a:r>
              <a:rPr lang="de-DE" dirty="0" err="1"/>
              <a:t>kinds</a:t>
            </a:r>
            <a:r>
              <a:rPr lang="de-DE" dirty="0"/>
              <a:t> </a:t>
            </a:r>
            <a:r>
              <a:rPr lang="de-DE" dirty="0" err="1"/>
              <a:t>of</a:t>
            </a:r>
            <a:r>
              <a:rPr lang="de-DE" dirty="0"/>
              <a:t> </a:t>
            </a:r>
            <a:r>
              <a:rPr lang="de-DE" dirty="0" err="1"/>
              <a:t>approaching</a:t>
            </a:r>
            <a:r>
              <a:rPr lang="de-DE" dirty="0"/>
              <a:t> </a:t>
            </a:r>
            <a:r>
              <a:rPr lang="de-DE" dirty="0" err="1"/>
              <a:t>the</a:t>
            </a:r>
            <a:r>
              <a:rPr lang="de-DE" dirty="0"/>
              <a:t> </a:t>
            </a:r>
            <a:r>
              <a:rPr lang="de-DE" dirty="0" err="1"/>
              <a:t>future</a:t>
            </a:r>
            <a:r>
              <a:rPr lang="de-DE" dirty="0"/>
              <a:t>.</a:t>
            </a:r>
          </a:p>
          <a:p>
            <a:r>
              <a:rPr lang="de-DE" dirty="0" err="1"/>
              <a:t>To</a:t>
            </a:r>
            <a:r>
              <a:rPr lang="de-DE" dirty="0"/>
              <a:t> </a:t>
            </a:r>
            <a:r>
              <a:rPr lang="de-DE" dirty="0" err="1"/>
              <a:t>get</a:t>
            </a:r>
            <a:r>
              <a:rPr lang="de-DE" dirty="0"/>
              <a:t> an </a:t>
            </a:r>
            <a:r>
              <a:rPr lang="de-DE" dirty="0" err="1"/>
              <a:t>idea</a:t>
            </a:r>
            <a:r>
              <a:rPr lang="de-DE" dirty="0"/>
              <a:t> </a:t>
            </a:r>
            <a:r>
              <a:rPr lang="de-DE" dirty="0" err="1"/>
              <a:t>of</a:t>
            </a:r>
            <a:r>
              <a:rPr lang="de-DE" dirty="0"/>
              <a:t> </a:t>
            </a:r>
            <a:r>
              <a:rPr lang="de-DE" dirty="0" err="1"/>
              <a:t>what</a:t>
            </a:r>
            <a:r>
              <a:rPr lang="de-DE" dirty="0"/>
              <a:t> </a:t>
            </a:r>
            <a:r>
              <a:rPr lang="de-DE" dirty="0" err="1"/>
              <a:t>the</a:t>
            </a:r>
            <a:r>
              <a:rPr lang="de-DE" dirty="0"/>
              <a:t> </a:t>
            </a:r>
            <a:r>
              <a:rPr lang="de-DE" dirty="0" err="1"/>
              <a:t>museum</a:t>
            </a:r>
            <a:r>
              <a:rPr lang="de-DE" dirty="0"/>
              <a:t> </a:t>
            </a:r>
            <a:r>
              <a:rPr lang="de-DE" dirty="0" err="1"/>
              <a:t>of</a:t>
            </a:r>
            <a:r>
              <a:rPr lang="de-DE" dirty="0"/>
              <a:t> </a:t>
            </a:r>
            <a:r>
              <a:rPr lang="de-DE" dirty="0" err="1"/>
              <a:t>the</a:t>
            </a:r>
            <a:r>
              <a:rPr lang="de-DE" dirty="0"/>
              <a:t> </a:t>
            </a:r>
            <a:r>
              <a:rPr lang="de-DE" dirty="0" err="1"/>
              <a:t>future</a:t>
            </a:r>
            <a:r>
              <a:rPr lang="de-DE" dirty="0"/>
              <a:t> will </a:t>
            </a:r>
            <a:r>
              <a:rPr lang="de-DE" dirty="0" err="1"/>
              <a:t>look</a:t>
            </a:r>
            <a:r>
              <a:rPr lang="de-DE" dirty="0"/>
              <a:t> like, </a:t>
            </a:r>
            <a:r>
              <a:rPr lang="de-DE" dirty="0" err="1"/>
              <a:t>we</a:t>
            </a:r>
            <a:r>
              <a:rPr lang="de-DE" dirty="0"/>
              <a:t> </a:t>
            </a:r>
            <a:r>
              <a:rPr lang="de-DE" dirty="0" err="1"/>
              <a:t>started</a:t>
            </a:r>
            <a:r>
              <a:rPr lang="de-DE" dirty="0"/>
              <a:t> </a:t>
            </a:r>
            <a:r>
              <a:rPr lang="de-DE" dirty="0" err="1"/>
              <a:t>by</a:t>
            </a:r>
            <a:r>
              <a:rPr lang="de-DE" dirty="0"/>
              <a:t> </a:t>
            </a:r>
            <a:r>
              <a:rPr lang="de-DE" dirty="0" err="1"/>
              <a:t>looking</a:t>
            </a:r>
            <a:r>
              <a:rPr lang="de-DE" dirty="0"/>
              <a:t> </a:t>
            </a:r>
            <a:r>
              <a:rPr lang="de-DE" dirty="0" err="1"/>
              <a:t>over</a:t>
            </a:r>
            <a:r>
              <a:rPr lang="de-DE" dirty="0"/>
              <a:t> </a:t>
            </a:r>
            <a:r>
              <a:rPr lang="de-DE" dirty="0" err="1"/>
              <a:t>current</a:t>
            </a:r>
            <a:r>
              <a:rPr lang="de-DE" dirty="0"/>
              <a:t> </a:t>
            </a:r>
            <a:r>
              <a:rPr lang="de-DE" dirty="0" err="1"/>
              <a:t>projects</a:t>
            </a:r>
            <a:r>
              <a:rPr lang="de-DE" dirty="0"/>
              <a:t> in </a:t>
            </a:r>
            <a:r>
              <a:rPr lang="de-DE" dirty="0" err="1"/>
              <a:t>several</a:t>
            </a:r>
            <a:r>
              <a:rPr lang="de-DE" dirty="0"/>
              <a:t> </a:t>
            </a:r>
            <a:r>
              <a:rPr lang="de-DE" dirty="0" err="1"/>
              <a:t>museums</a:t>
            </a:r>
            <a:r>
              <a:rPr lang="de-DE" dirty="0"/>
              <a:t> all </a:t>
            </a:r>
            <a:r>
              <a:rPr lang="de-DE" dirty="0" err="1"/>
              <a:t>over</a:t>
            </a:r>
            <a:r>
              <a:rPr lang="de-DE" dirty="0"/>
              <a:t> </a:t>
            </a:r>
            <a:r>
              <a:rPr lang="de-DE" dirty="0" err="1"/>
              <a:t>the</a:t>
            </a:r>
            <a:r>
              <a:rPr lang="de-DE" dirty="0"/>
              <a:t> </a:t>
            </a:r>
            <a:r>
              <a:rPr lang="de-DE" dirty="0" err="1"/>
              <a:t>world</a:t>
            </a:r>
            <a:r>
              <a:rPr lang="de-DE" dirty="0"/>
              <a:t>.</a:t>
            </a:r>
            <a:endParaRPr lang="ru-RU" dirty="0"/>
          </a:p>
        </p:txBody>
      </p:sp>
    </p:spTree>
    <p:extLst>
      <p:ext uri="{BB962C8B-B14F-4D97-AF65-F5344CB8AC3E}">
        <p14:creationId xmlns:p14="http://schemas.microsoft.com/office/powerpoint/2010/main" val="97241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836712"/>
            <a:ext cx="7772400" cy="72008"/>
          </a:xfrm>
        </p:spPr>
        <p:txBody>
          <a:bodyPr>
            <a:normAutofit fontScale="90000"/>
          </a:bodyPr>
          <a:lstStyle/>
          <a:p>
            <a:br>
              <a:rPr lang="de-DE" dirty="0"/>
            </a:br>
            <a:endParaRPr lang="ru-RU" dirty="0"/>
          </a:p>
        </p:txBody>
      </p:sp>
      <p:sp>
        <p:nvSpPr>
          <p:cNvPr id="3" name="Подзаголовок 2"/>
          <p:cNvSpPr>
            <a:spLocks noGrp="1"/>
          </p:cNvSpPr>
          <p:nvPr>
            <p:ph type="subTitle" idx="1"/>
          </p:nvPr>
        </p:nvSpPr>
        <p:spPr>
          <a:xfrm>
            <a:off x="1691680" y="1988840"/>
            <a:ext cx="6172200" cy="2774032"/>
          </a:xfrm>
        </p:spPr>
        <p:txBody>
          <a:bodyPr/>
          <a:lstStyle/>
          <a:p>
            <a:r>
              <a:rPr lang="en-US" dirty="0"/>
              <a:t>Museum of the future</a:t>
            </a:r>
          </a:p>
          <a:p>
            <a:r>
              <a:rPr lang="en-US" dirty="0"/>
              <a:t>Starting with a few examples</a:t>
            </a:r>
          </a:p>
          <a:p>
            <a:r>
              <a:rPr lang="en-US" dirty="0"/>
              <a:t> of modern technology used in current exhibitions</a:t>
            </a:r>
            <a:endParaRPr lang="ru-RU" dirty="0"/>
          </a:p>
        </p:txBody>
      </p:sp>
    </p:spTree>
    <p:extLst>
      <p:ext uri="{BB962C8B-B14F-4D97-AF65-F5344CB8AC3E}">
        <p14:creationId xmlns:p14="http://schemas.microsoft.com/office/powerpoint/2010/main" val="21172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2048" y="1259106"/>
            <a:ext cx="7772400" cy="820688"/>
          </a:xfrm>
        </p:spPr>
        <p:txBody>
          <a:bodyPr>
            <a:normAutofit fontScale="90000"/>
          </a:bodyPr>
          <a:lstStyle/>
          <a:p>
            <a:r>
              <a:rPr lang="en-US" dirty="0"/>
              <a:t>Inside of the VOID Experience Centers</a:t>
            </a:r>
            <a:br>
              <a:rPr lang="ru-RU" dirty="0"/>
            </a:br>
            <a:endParaRPr lang="ru-RU" dirty="0"/>
          </a:p>
        </p:txBody>
      </p:sp>
      <p:sp>
        <p:nvSpPr>
          <p:cNvPr id="3" name="Подзаголовок 2"/>
          <p:cNvSpPr>
            <a:spLocks noGrp="1"/>
          </p:cNvSpPr>
          <p:nvPr>
            <p:ph type="subTitle" idx="1"/>
          </p:nvPr>
        </p:nvSpPr>
        <p:spPr>
          <a:xfrm>
            <a:off x="1619672" y="6154997"/>
            <a:ext cx="6172200" cy="685800"/>
          </a:xfrm>
        </p:spPr>
        <p:txBody>
          <a:bodyPr>
            <a:normAutofit fontScale="92500" lnSpcReduction="10000"/>
          </a:bodyPr>
          <a:lstStyle/>
          <a:p>
            <a:r>
              <a:rPr lang="fr-BE" dirty="0">
                <a:solidFill>
                  <a:schemeClr val="tx1"/>
                </a:solidFill>
              </a:rPr>
              <a:t>VOID Experience CentersTM (VEC)</a:t>
            </a:r>
          </a:p>
          <a:p>
            <a:r>
              <a:rPr lang="en-US" dirty="0">
                <a:solidFill>
                  <a:schemeClr val="tx1"/>
                </a:solidFill>
              </a:rPr>
              <a:t>(https://zhuanlan.zhihu.com/p/20427429)</a:t>
            </a:r>
            <a:endParaRPr lang="ru-RU" dirty="0">
              <a:solidFill>
                <a:schemeClr val="tx1"/>
              </a:solidFill>
            </a:endParaRPr>
          </a:p>
          <a:p>
            <a:endParaRPr lang="ru-RU"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75" y="908720"/>
            <a:ext cx="2219325" cy="36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501" y="1620891"/>
            <a:ext cx="3155429" cy="209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2501" y="3714354"/>
            <a:ext cx="3149436" cy="201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7930" y="2214807"/>
            <a:ext cx="3168352" cy="263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5536" y="5373216"/>
            <a:ext cx="1944216" cy="646331"/>
          </a:xfrm>
          <a:prstGeom prst="rect">
            <a:avLst/>
          </a:prstGeom>
          <a:noFill/>
        </p:spPr>
        <p:txBody>
          <a:bodyPr wrap="square" rtlCol="0">
            <a:spAutoFit/>
          </a:bodyPr>
          <a:lstStyle/>
          <a:p>
            <a:r>
              <a:rPr lang="en-US" dirty="0"/>
              <a:t>Whole set of equipment</a:t>
            </a:r>
            <a:endParaRPr lang="ru-RU" dirty="0"/>
          </a:p>
        </p:txBody>
      </p:sp>
      <p:sp>
        <p:nvSpPr>
          <p:cNvPr id="8" name="TextBox 7"/>
          <p:cNvSpPr txBox="1"/>
          <p:nvPr/>
        </p:nvSpPr>
        <p:spPr>
          <a:xfrm>
            <a:off x="5868144" y="5013176"/>
            <a:ext cx="2736304" cy="646331"/>
          </a:xfrm>
          <a:prstGeom prst="rect">
            <a:avLst/>
          </a:prstGeom>
          <a:noFill/>
        </p:spPr>
        <p:txBody>
          <a:bodyPr wrap="square" rtlCol="0">
            <a:spAutoFit/>
          </a:bodyPr>
          <a:lstStyle/>
          <a:p>
            <a:r>
              <a:rPr lang="en-US" dirty="0"/>
              <a:t>Experiences in digital and physical worlds together</a:t>
            </a:r>
            <a:endParaRPr lang="ru-RU" dirty="0"/>
          </a:p>
        </p:txBody>
      </p:sp>
    </p:spTree>
    <p:extLst>
      <p:ext uri="{BB962C8B-B14F-4D97-AF65-F5344CB8AC3E}">
        <p14:creationId xmlns:p14="http://schemas.microsoft.com/office/powerpoint/2010/main" val="2130567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404664"/>
            <a:ext cx="7772400" cy="1780108"/>
          </a:xfrm>
        </p:spPr>
        <p:txBody>
          <a:bodyPr/>
          <a:lstStyle/>
          <a:p>
            <a:r>
              <a:rPr lang="en-US" dirty="0"/>
              <a:t>The Digital Exhibition Hall</a:t>
            </a:r>
            <a:br>
              <a:rPr lang="en-US" dirty="0"/>
            </a:br>
            <a:r>
              <a:rPr lang="en-US" dirty="0"/>
              <a:t> (3D scanning)</a:t>
            </a:r>
            <a:endParaRPr lang="ru-RU" dirty="0"/>
          </a:p>
        </p:txBody>
      </p:sp>
      <p:sp>
        <p:nvSpPr>
          <p:cNvPr id="3" name="Подзаголовок 2"/>
          <p:cNvSpPr>
            <a:spLocks noGrp="1"/>
          </p:cNvSpPr>
          <p:nvPr>
            <p:ph type="subTitle" idx="1"/>
          </p:nvPr>
        </p:nvSpPr>
        <p:spPr>
          <a:xfrm>
            <a:off x="1691680" y="6093296"/>
            <a:ext cx="6172200" cy="685800"/>
          </a:xfrm>
        </p:spPr>
        <p:txBody>
          <a:bodyPr>
            <a:normAutofit fontScale="85000" lnSpcReduction="10000"/>
          </a:bodyPr>
          <a:lstStyle/>
          <a:p>
            <a:r>
              <a:rPr lang="en-US" dirty="0">
                <a:solidFill>
                  <a:schemeClr val="tx1"/>
                </a:solidFill>
              </a:rPr>
              <a:t>The Place Museum in Beijing</a:t>
            </a:r>
          </a:p>
          <a:p>
            <a:r>
              <a:rPr lang="fr-BE" dirty="0">
                <a:solidFill>
                  <a:schemeClr val="tx1"/>
                </a:solidFill>
              </a:rPr>
              <a:t> (http://www.chinatmic.com/the_palace_museum/show/68.html) </a:t>
            </a:r>
            <a:endParaRPr lang="ru-RU" dirty="0">
              <a:solidFill>
                <a:schemeClr val="tx1"/>
              </a:solidFill>
            </a:endParaRP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76872"/>
            <a:ext cx="5976503" cy="276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56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656"/>
            <a:ext cx="7772400" cy="959420"/>
          </a:xfrm>
        </p:spPr>
        <p:txBody>
          <a:bodyPr>
            <a:normAutofit/>
          </a:bodyPr>
          <a:lstStyle/>
          <a:p>
            <a:r>
              <a:rPr lang="en-US" sz="2400" dirty="0"/>
              <a:t>Modern Museums as interactive worlds of experience that invite visitors to look, touch, and marvel</a:t>
            </a:r>
            <a:endParaRPr lang="ru-RU" sz="2400" dirty="0"/>
          </a:p>
        </p:txBody>
      </p:sp>
      <p:sp>
        <p:nvSpPr>
          <p:cNvPr id="3" name="Подзаголовок 2"/>
          <p:cNvSpPr>
            <a:spLocks noGrp="1"/>
          </p:cNvSpPr>
          <p:nvPr>
            <p:ph type="subTitle" idx="1"/>
          </p:nvPr>
        </p:nvSpPr>
        <p:spPr>
          <a:xfrm>
            <a:off x="2123728" y="6021288"/>
            <a:ext cx="4968552" cy="720080"/>
          </a:xfrm>
        </p:spPr>
        <p:txBody>
          <a:bodyPr>
            <a:normAutofit lnSpcReduction="10000"/>
          </a:bodyPr>
          <a:lstStyle/>
          <a:p>
            <a:r>
              <a:rPr lang="fr-BE" dirty="0">
                <a:solidFill>
                  <a:schemeClr val="tx1"/>
                </a:solidFill>
              </a:rPr>
              <a:t>Ars Electronica Center in Linz</a:t>
            </a:r>
          </a:p>
          <a:p>
            <a:r>
              <a:rPr lang="fr-BE" dirty="0">
                <a:solidFill>
                  <a:schemeClr val="tx1"/>
                </a:solidFill>
              </a:rPr>
              <a:t>http://www.aec.at/center/en/</a:t>
            </a:r>
            <a:endParaRPr lang="ru-RU" dirty="0">
              <a:solidFill>
                <a:schemeClr val="tx1"/>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4752528" cy="343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92080" y="1556792"/>
            <a:ext cx="3600400" cy="3970318"/>
          </a:xfrm>
          <a:prstGeom prst="rect">
            <a:avLst/>
          </a:prstGeom>
          <a:noFill/>
        </p:spPr>
        <p:txBody>
          <a:bodyPr wrap="square" rtlCol="0">
            <a:spAutoFit/>
          </a:bodyPr>
          <a:lstStyle/>
          <a:p>
            <a:r>
              <a:rPr lang="en-US" dirty="0">
                <a:solidFill>
                  <a:schemeClr val="bg1"/>
                </a:solidFill>
              </a:rPr>
              <a:t>Visitors can </a:t>
            </a:r>
            <a:r>
              <a:rPr lang="en-US" dirty="0" err="1">
                <a:solidFill>
                  <a:schemeClr val="bg1"/>
                </a:solidFill>
              </a:rPr>
              <a:t>maesure</a:t>
            </a:r>
            <a:r>
              <a:rPr lang="en-US" dirty="0">
                <a:solidFill>
                  <a:schemeClr val="bg1"/>
                </a:solidFill>
              </a:rPr>
              <a:t> their strength by pulling a rope with someone who is 30 km away. The „ Rope in Space” is a telematic strength measurement with visitors at the </a:t>
            </a:r>
            <a:r>
              <a:rPr lang="en-US" dirty="0" err="1">
                <a:solidFill>
                  <a:schemeClr val="bg1"/>
                </a:solidFill>
              </a:rPr>
              <a:t>Welios</a:t>
            </a:r>
            <a:r>
              <a:rPr lang="en-US" dirty="0">
                <a:solidFill>
                  <a:schemeClr val="bg1"/>
                </a:solidFill>
              </a:rPr>
              <a:t>- Science Center in Wels. Impulses are transferred by computers and the Internet, so the pulling on the rope is transmitted directly through </a:t>
            </a:r>
            <a:r>
              <a:rPr lang="en-US" dirty="0" err="1">
                <a:solidFill>
                  <a:schemeClr val="bg1"/>
                </a:solidFill>
              </a:rPr>
              <a:t>sensoric</a:t>
            </a:r>
            <a:r>
              <a:rPr lang="en-US" dirty="0">
                <a:solidFill>
                  <a:schemeClr val="bg1"/>
                </a:solidFill>
              </a:rPr>
              <a:t> instruments. Interaction and the dialog between the involved pullers is supported by video and audio connection.</a:t>
            </a:r>
            <a:endParaRPr lang="ru-RU" dirty="0">
              <a:solidFill>
                <a:schemeClr val="bg1"/>
              </a:solidFill>
            </a:endParaRPr>
          </a:p>
        </p:txBody>
      </p:sp>
    </p:spTree>
    <p:extLst>
      <p:ext uri="{BB962C8B-B14F-4D97-AF65-F5344CB8AC3E}">
        <p14:creationId xmlns:p14="http://schemas.microsoft.com/office/powerpoint/2010/main" val="296343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04664"/>
            <a:ext cx="7772400" cy="959420"/>
          </a:xfrm>
        </p:spPr>
        <p:txBody>
          <a:bodyPr>
            <a:normAutofit/>
          </a:bodyPr>
          <a:lstStyle/>
          <a:p>
            <a:r>
              <a:rPr lang="en-US" sz="2400" dirty="0"/>
              <a:t>“Basel 1610” is a game for people of all ages</a:t>
            </a:r>
            <a:endParaRPr lang="ru-RU" sz="2400" dirty="0"/>
          </a:p>
        </p:txBody>
      </p:sp>
      <p:sp>
        <p:nvSpPr>
          <p:cNvPr id="3" name="Подзаголовок 2"/>
          <p:cNvSpPr>
            <a:spLocks noGrp="1"/>
          </p:cNvSpPr>
          <p:nvPr>
            <p:ph type="subTitle" idx="1"/>
          </p:nvPr>
        </p:nvSpPr>
        <p:spPr>
          <a:xfrm>
            <a:off x="1691680" y="6172200"/>
            <a:ext cx="6172200" cy="685800"/>
          </a:xfrm>
        </p:spPr>
        <p:txBody>
          <a:bodyPr>
            <a:normAutofit fontScale="92500" lnSpcReduction="10000"/>
          </a:bodyPr>
          <a:lstStyle/>
          <a:p>
            <a:r>
              <a:rPr lang="fr-BE" dirty="0">
                <a:solidFill>
                  <a:schemeClr val="tx1"/>
                </a:solidFill>
              </a:rPr>
              <a:t>Historical Museum of Basel</a:t>
            </a:r>
          </a:p>
          <a:p>
            <a:r>
              <a:rPr lang="fr-BE" dirty="0">
                <a:solidFill>
                  <a:schemeClr val="tx1"/>
                </a:solidFill>
              </a:rPr>
              <a:t>http://www.hmb.ch/basel-1610.html</a:t>
            </a:r>
            <a:endParaRPr lang="ru-RU"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1556792"/>
            <a:ext cx="4676775"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33613" y="4293095"/>
            <a:ext cx="4676775" cy="1107996"/>
          </a:xfrm>
          <a:prstGeom prst="rect">
            <a:avLst/>
          </a:prstGeom>
          <a:noFill/>
        </p:spPr>
        <p:txBody>
          <a:bodyPr wrap="square" rtlCol="0">
            <a:spAutoFit/>
          </a:bodyPr>
          <a:lstStyle/>
          <a:p>
            <a:r>
              <a:rPr lang="en-US" sz="1100" dirty="0">
                <a:solidFill>
                  <a:schemeClr val="bg1"/>
                </a:solidFill>
              </a:rPr>
              <a:t>In the game you can learn something about the ancient city of Basel and its history during the year 1610. Basis for the game is the oldest map of the city, called the “</a:t>
            </a:r>
            <a:r>
              <a:rPr lang="en-US" sz="1100" dirty="0" err="1">
                <a:solidFill>
                  <a:schemeClr val="bg1"/>
                </a:solidFill>
              </a:rPr>
              <a:t>Merian</a:t>
            </a:r>
            <a:r>
              <a:rPr lang="en-US" sz="1100" dirty="0">
                <a:solidFill>
                  <a:schemeClr val="bg1"/>
                </a:solidFill>
              </a:rPr>
              <a:t> map”. In 1610 the map was made during a plague called the Black Death, to which many citizens lost their lives. In the game the player follows the young doctor Konrad through the city and experiences the history of the city.</a:t>
            </a:r>
            <a:endParaRPr lang="ru-RU" sz="1100" dirty="0">
              <a:solidFill>
                <a:schemeClr val="bg1"/>
              </a:solidFill>
            </a:endParaRPr>
          </a:p>
        </p:txBody>
      </p:sp>
    </p:spTree>
    <p:extLst>
      <p:ext uri="{BB962C8B-B14F-4D97-AF65-F5344CB8AC3E}">
        <p14:creationId xmlns:p14="http://schemas.microsoft.com/office/powerpoint/2010/main" val="296343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04664"/>
            <a:ext cx="7772400" cy="959420"/>
          </a:xfrm>
        </p:spPr>
        <p:txBody>
          <a:bodyPr>
            <a:normAutofit/>
          </a:bodyPr>
          <a:lstStyle/>
          <a:p>
            <a:endParaRPr lang="ru-RU" sz="2400" dirty="0"/>
          </a:p>
        </p:txBody>
      </p:sp>
      <p:sp>
        <p:nvSpPr>
          <p:cNvPr id="3" name="Подзаголовок 2"/>
          <p:cNvSpPr>
            <a:spLocks noGrp="1"/>
          </p:cNvSpPr>
          <p:nvPr>
            <p:ph type="subTitle" idx="1"/>
          </p:nvPr>
        </p:nvSpPr>
        <p:spPr>
          <a:xfrm>
            <a:off x="1691680" y="6172200"/>
            <a:ext cx="6172200" cy="685800"/>
          </a:xfrm>
        </p:spPr>
        <p:txBody>
          <a:bodyPr>
            <a:normAutofit/>
          </a:bodyPr>
          <a:lstStyle/>
          <a:p>
            <a:endParaRPr lang="ru-RU" dirty="0">
              <a:solidFill>
                <a:schemeClr val="tx1"/>
              </a:solidFill>
            </a:endParaRPr>
          </a:p>
        </p:txBody>
      </p:sp>
      <p:sp>
        <p:nvSpPr>
          <p:cNvPr id="4" name="TextBox 3"/>
          <p:cNvSpPr txBox="1"/>
          <p:nvPr/>
        </p:nvSpPr>
        <p:spPr>
          <a:xfrm>
            <a:off x="2225348" y="1412776"/>
            <a:ext cx="4676775" cy="2462213"/>
          </a:xfrm>
          <a:prstGeom prst="rect">
            <a:avLst/>
          </a:prstGeom>
          <a:noFill/>
        </p:spPr>
        <p:txBody>
          <a:bodyPr wrap="square" rtlCol="0">
            <a:spAutoFit/>
          </a:bodyPr>
          <a:lstStyle/>
          <a:p>
            <a:r>
              <a:rPr lang="en-US" sz="1400" dirty="0">
                <a:solidFill>
                  <a:schemeClr val="bg1"/>
                </a:solidFill>
              </a:rPr>
              <a:t>In a more and more digitalized world it is clear that the use of different technological devices becomes important for the future work of museums as well. But museum work is more complex than just providing access to the latest technological gadgets. In museums we meet art, culture and other people who are interested in learning and marvel about the heritage of humanity. </a:t>
            </a:r>
            <a:br>
              <a:rPr lang="en-US" sz="1400" dirty="0">
                <a:solidFill>
                  <a:schemeClr val="bg1"/>
                </a:solidFill>
              </a:rPr>
            </a:br>
            <a:r>
              <a:rPr lang="en-US" sz="1400" dirty="0">
                <a:solidFill>
                  <a:schemeClr val="bg1"/>
                </a:solidFill>
              </a:rPr>
              <a:t>The main reason  why technology should be used in museums is not because otherwise people will get bored, but because it is an addition to the regular experience one can have in a museum.</a:t>
            </a:r>
            <a:endParaRPr lang="ru-RU" sz="1400" dirty="0">
              <a:solidFill>
                <a:schemeClr val="bg1"/>
              </a:solidFill>
            </a:endParaRPr>
          </a:p>
        </p:txBody>
      </p:sp>
    </p:spTree>
    <p:extLst>
      <p:ext uri="{BB962C8B-B14F-4D97-AF65-F5344CB8AC3E}">
        <p14:creationId xmlns:p14="http://schemas.microsoft.com/office/powerpoint/2010/main" val="37375153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348</TotalTime>
  <Words>1260</Words>
  <Application>Microsoft Office PowerPoint</Application>
  <PresentationFormat>On-screen Show (4:3)</PresentationFormat>
  <Paragraphs>59</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Candara</vt:lpstr>
      <vt:lpstr>Symbol</vt:lpstr>
      <vt:lpstr>Волна</vt:lpstr>
      <vt:lpstr>The museum of the future</vt:lpstr>
      <vt:lpstr>What will it look like? Who will visit it? What can you see there? </vt:lpstr>
      <vt:lpstr> </vt:lpstr>
      <vt:lpstr> </vt:lpstr>
      <vt:lpstr>Inside of the VOID Experience Centers </vt:lpstr>
      <vt:lpstr>The Digital Exhibition Hall  (3D scanning)</vt:lpstr>
      <vt:lpstr>Modern Museums as interactive worlds of experience that invite visitors to look, touch, and marvel</vt:lpstr>
      <vt:lpstr>“Basel 1610” is a game for people of all ages</vt:lpstr>
      <vt:lpstr>PowerPoint Presentation</vt:lpstr>
      <vt:lpstr>Augmented reality</vt:lpstr>
      <vt:lpstr>Collection Wall</vt:lpstr>
      <vt:lpstr>But there are also other ways of creating new experiences in museums </vt:lpstr>
      <vt:lpstr>Icon Dance</vt:lpstr>
      <vt:lpstr>The museum of the future is a place of interaction </vt:lpstr>
      <vt:lpstr>Object handling sessions</vt:lpstr>
      <vt:lpstr>New concept of museum  </vt:lpstr>
      <vt:lpstr>Workshops being involved in the process of art means understanding it on a deeper level</vt:lpstr>
      <vt:lpstr>More and more museums are trying to catch up with the changing terms of their work. Many of them use different kinds of technology to connect with young generations and the trend of digitalization in the world’s society. We see more and more screens in the museums, apps you can connect to special exhibitions and explore them beyond the regular eye vision through augmented reality. Those technologies can be of great use to the museum’s work and will  without a doubt be a major part of the museum of the future. The fact remains that the visitors can also be easily distracted by using big screens and see everything through a special medium that changes the reality and the experience. Most of these technologies, like an open data base, still concentrate on the fact that the work in a museum is changing. It’s not just an institution that people visit, but it has become a place to learn about one’s own heritage and participate in the process of exploring more aspects of culture, art and their interpretation and meaning for current society.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Museum of the future</dc:title>
  <dc:creator>User</dc:creator>
  <cp:lastModifiedBy>Jan</cp:lastModifiedBy>
  <cp:revision>21</cp:revision>
  <dcterms:created xsi:type="dcterms:W3CDTF">2017-04-05T08:44:46Z</dcterms:created>
  <dcterms:modified xsi:type="dcterms:W3CDTF">2017-04-09T09:02:59Z</dcterms:modified>
</cp:coreProperties>
</file>